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4"/>
  </p:sldMasterIdLst>
  <p:notesMasterIdLst>
    <p:notesMasterId r:id="rId6"/>
  </p:notesMasterIdLst>
  <p:sldIdLst>
    <p:sldId id="2147376545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F983838-4F75-4160-924E-B10C1CF8E560}">
          <p14:sldIdLst>
            <p14:sldId id="21473765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217B24-B4CF-4F7D-4222-3A03F2ACCC38}" name="平松 育枝(JTB)" initials="平松" userId="平松 育枝(JTB)" providerId="None"/>
  <p188:author id="{F33E682F-BBBE-3E04-899C-9DCBC92DF0E6}" name="荒井 寛子(JTB)" initials="荒寛" userId="S::h_arai843@jtb.com::d6bfc9a6-95cd-4a1d-8ff0-db5bd8af6edc" providerId="AD"/>
  <p188:author id="{FCD485A8-6E5B-A900-BD37-F0FF19B91EAE}" name="高橋 佑基(JTB)" initials="高橋" userId="S::y_takahashi970@jtb.com::b9d235e3-03ac-4aec-a778-7018d6cd34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林 照暢(JTB)" initials="栗林" lastIdx="20" clrIdx="0">
    <p:extLst>
      <p:ext uri="{19B8F6BF-5375-455C-9EA6-DF929625EA0E}">
        <p15:presenceInfo xmlns:p15="http://schemas.microsoft.com/office/powerpoint/2012/main" userId="S::t_kuribayashi701@jtb.com::e0ef4354-72db-4aea-bdb0-fc1c31a3f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475DD"/>
    <a:srgbClr val="FFDDFF"/>
    <a:srgbClr val="BF0000"/>
    <a:srgbClr val="FF0066"/>
    <a:srgbClr val="EEE90F"/>
    <a:srgbClr val="1D9A78"/>
    <a:srgbClr val="FF7C80"/>
    <a:srgbClr val="FF505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49052-9007-FE41-9B08-00D89B884427}" v="36" dt="2025-05-17T01:58:02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3B2D-8A40-4107-BAF6-B2F58A0FD105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2621-79B5-4150-B798-204E8DAF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81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28EF5-A7E7-124C-81D1-606E672B826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3068962"/>
            <a:ext cx="5760000" cy="442100"/>
          </a:xfrm>
        </p:spPr>
        <p:txBody>
          <a:bodyPr anchor="b"/>
          <a:lstStyle>
            <a:lvl1pPr algn="l">
              <a:defRPr sz="2667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602041"/>
            <a:ext cx="576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1" y="5774915"/>
            <a:ext cx="2743200" cy="277824"/>
          </a:xfrm>
        </p:spPr>
        <p:txBody>
          <a:bodyPr lIns="90000"/>
          <a:lstStyle>
            <a:lvl1pPr>
              <a:defRPr sz="1333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171346"/>
            <a:ext cx="5760000" cy="257305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611093-708F-E91D-5F68-2C186173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4268" y="240863"/>
            <a:ext cx="1591733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042116-DD98-65AC-D7D8-D523EA3DE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57C8C-B6D6-E045-B6A4-43A2A23E5B67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JTB Corp. all rights reserved</a:t>
            </a:r>
            <a:r>
              <a:rPr lang="en-US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12192000" cy="67158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658-A236-5B45-A122-D0B72928E71D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B73-D555-A144-BE18-4F8654F69158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1C39-AC7D-5243-938B-4834CADD3BD4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945053"/>
            <a:ext cx="11520000" cy="540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D3C-2731-1B4F-B37D-C3014449E431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4219C3-C828-2455-58F6-CBA0C3CC099E}"/>
              </a:ext>
            </a:extLst>
          </p:cNvPr>
          <p:cNvSpPr/>
          <p:nvPr/>
        </p:nvSpPr>
        <p:spPr>
          <a:xfrm>
            <a:off x="0" y="-7559"/>
            <a:ext cx="12192000" cy="805443"/>
          </a:xfrm>
          <a:prstGeom prst="rect">
            <a:avLst/>
          </a:prstGeom>
          <a:gradFill>
            <a:gsLst>
              <a:gs pos="98000">
                <a:srgbClr val="8CB400"/>
              </a:gs>
              <a:gs pos="60000">
                <a:srgbClr val="197D46"/>
              </a:gs>
              <a:gs pos="0">
                <a:srgbClr val="28463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487248-D2B8-F0A0-BCC1-24121BC5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1" y="214437"/>
            <a:ext cx="10081387" cy="4051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0BFDE8C-BDF1-2A71-D9CB-489683431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637" y="59345"/>
            <a:ext cx="1033019" cy="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945053"/>
            <a:ext cx="5520000" cy="540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000" y="959833"/>
            <a:ext cx="5520000" cy="540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D3C-2731-1B4F-B37D-C3014449E431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4219C3-C828-2455-58F6-CBA0C3CC099E}"/>
              </a:ext>
            </a:extLst>
          </p:cNvPr>
          <p:cNvSpPr/>
          <p:nvPr/>
        </p:nvSpPr>
        <p:spPr>
          <a:xfrm>
            <a:off x="0" y="-7559"/>
            <a:ext cx="12192000" cy="805443"/>
          </a:xfrm>
          <a:prstGeom prst="rect">
            <a:avLst/>
          </a:prstGeom>
          <a:gradFill>
            <a:gsLst>
              <a:gs pos="98000">
                <a:srgbClr val="8CB400"/>
              </a:gs>
              <a:gs pos="60000">
                <a:srgbClr val="197D46"/>
              </a:gs>
              <a:gs pos="0">
                <a:srgbClr val="28463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487248-D2B8-F0A0-BCC1-24121BC5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1" y="214437"/>
            <a:ext cx="10081387" cy="4051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0BFDE8C-BDF1-2A71-D9CB-489683431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637" y="59345"/>
            <a:ext cx="1033019" cy="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1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00" y="960265"/>
            <a:ext cx="552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4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928" y="1939001"/>
            <a:ext cx="5520000" cy="44101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5959-856A-7F4C-845C-AAE681A6BFBD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0B549F-BB12-689C-49EF-41D283D608C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15344" y="960265"/>
            <a:ext cx="552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4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8487139-A04C-AF5A-3488-5AEB86ABA1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34072" y="1939001"/>
            <a:ext cx="5520000" cy="44101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94D581-7BCB-274E-86C6-5D63252BA647}"/>
              </a:ext>
            </a:extLst>
          </p:cNvPr>
          <p:cNvSpPr/>
          <p:nvPr/>
        </p:nvSpPr>
        <p:spPr>
          <a:xfrm>
            <a:off x="0" y="-7559"/>
            <a:ext cx="12192000" cy="805443"/>
          </a:xfrm>
          <a:prstGeom prst="rect">
            <a:avLst/>
          </a:prstGeom>
          <a:gradFill>
            <a:gsLst>
              <a:gs pos="98000">
                <a:srgbClr val="8CB400"/>
              </a:gs>
              <a:gs pos="60000">
                <a:srgbClr val="197D46"/>
              </a:gs>
              <a:gs pos="0">
                <a:srgbClr val="28463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C06FC2-2C8A-3FB9-3555-EBC48849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1" y="214437"/>
            <a:ext cx="10081387" cy="4051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CDDDC0-7CF7-CB61-6637-1A3461146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637" y="59345"/>
            <a:ext cx="1033019" cy="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4" y="987427"/>
            <a:ext cx="6997957" cy="540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551" y="987427"/>
            <a:ext cx="4080000" cy="5400000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3" indent="0">
              <a:buNone/>
              <a:defRPr sz="1200"/>
            </a:lvl3pPr>
            <a:lvl4pPr marL="1371558" indent="0">
              <a:buNone/>
              <a:defRPr sz="1000"/>
            </a:lvl4pPr>
            <a:lvl5pPr marL="1828746" indent="0">
              <a:buNone/>
              <a:defRPr sz="1000"/>
            </a:lvl5pPr>
            <a:lvl6pPr marL="2285934" indent="0">
              <a:buNone/>
              <a:defRPr sz="1000"/>
            </a:lvl6pPr>
            <a:lvl7pPr marL="2743118" indent="0">
              <a:buNone/>
              <a:defRPr sz="1000"/>
            </a:lvl7pPr>
            <a:lvl8pPr marL="3200304" indent="0">
              <a:buNone/>
              <a:defRPr sz="1000"/>
            </a:lvl8pPr>
            <a:lvl9pPr marL="3657491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9D5-2C10-5B46-B73B-D62F00439C9C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34F8C6-D2FE-4328-0D62-D20DE60FA14C}"/>
              </a:ext>
            </a:extLst>
          </p:cNvPr>
          <p:cNvSpPr/>
          <p:nvPr/>
        </p:nvSpPr>
        <p:spPr>
          <a:xfrm>
            <a:off x="0" y="-7559"/>
            <a:ext cx="12192000" cy="805443"/>
          </a:xfrm>
          <a:prstGeom prst="rect">
            <a:avLst/>
          </a:prstGeom>
          <a:gradFill>
            <a:gsLst>
              <a:gs pos="98000">
                <a:srgbClr val="8CB400"/>
              </a:gs>
              <a:gs pos="60000">
                <a:srgbClr val="197D46"/>
              </a:gs>
              <a:gs pos="0">
                <a:srgbClr val="28463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DE89D9-8E46-4B18-5716-2FB1C686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1" y="214437"/>
            <a:ext cx="10081387" cy="4051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FBFE009-65A2-46AC-470B-FA15A1FC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637" y="59345"/>
            <a:ext cx="1033019" cy="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C3F1-9343-806F-CD2F-FB19DA8B94E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858044" y="987433"/>
            <a:ext cx="6997957" cy="5399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8" indent="0">
              <a:buNone/>
              <a:defRPr sz="2000"/>
            </a:lvl4pPr>
            <a:lvl5pPr marL="1828746" indent="0">
              <a:buNone/>
              <a:defRPr sz="2000"/>
            </a:lvl5pPr>
            <a:lvl6pPr marL="2285934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1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551" y="987427"/>
            <a:ext cx="4080000" cy="5400000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3" indent="0">
              <a:buNone/>
              <a:defRPr sz="1200"/>
            </a:lvl3pPr>
            <a:lvl4pPr marL="1371558" indent="0">
              <a:buNone/>
              <a:defRPr sz="1000"/>
            </a:lvl4pPr>
            <a:lvl5pPr marL="1828746" indent="0">
              <a:buNone/>
              <a:defRPr sz="1000"/>
            </a:lvl5pPr>
            <a:lvl6pPr marL="2285934" indent="0">
              <a:buNone/>
              <a:defRPr sz="1000"/>
            </a:lvl6pPr>
            <a:lvl7pPr marL="2743118" indent="0">
              <a:buNone/>
              <a:defRPr sz="1000"/>
            </a:lvl7pPr>
            <a:lvl8pPr marL="3200304" indent="0">
              <a:buNone/>
              <a:defRPr sz="1000"/>
            </a:lvl8pPr>
            <a:lvl9pPr marL="3657491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9D5-2C10-5B46-B73B-D62F00439C9C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A11EFE-AA94-DE6D-DF2B-DDBEF138228E}"/>
              </a:ext>
            </a:extLst>
          </p:cNvPr>
          <p:cNvSpPr/>
          <p:nvPr/>
        </p:nvSpPr>
        <p:spPr>
          <a:xfrm>
            <a:off x="0" y="-7559"/>
            <a:ext cx="12192000" cy="805443"/>
          </a:xfrm>
          <a:prstGeom prst="rect">
            <a:avLst/>
          </a:prstGeom>
          <a:gradFill>
            <a:gsLst>
              <a:gs pos="98000">
                <a:srgbClr val="8CB400"/>
              </a:gs>
              <a:gs pos="60000">
                <a:srgbClr val="197D46"/>
              </a:gs>
              <a:gs pos="0">
                <a:srgbClr val="28463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BC8823-EB90-A226-6F2E-FA68C330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1" y="214438"/>
            <a:ext cx="10081387" cy="4051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F7C6B85-2D79-61DD-AE81-E99E9AD72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637" y="59345"/>
            <a:ext cx="1033019" cy="6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FB8303-110E-10CD-DF53-24AD420CA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EF7BE6-6014-1D10-DE95-9BBDAE2A8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36" y="2184400"/>
            <a:ext cx="3979333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3068962"/>
            <a:ext cx="5760000" cy="442100"/>
          </a:xfrm>
        </p:spPr>
        <p:txBody>
          <a:bodyPr anchor="b"/>
          <a:lstStyle>
            <a:lvl1pPr algn="l">
              <a:defRPr sz="2667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602041"/>
            <a:ext cx="576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1" y="5774915"/>
            <a:ext cx="2743200" cy="277824"/>
          </a:xfrm>
        </p:spPr>
        <p:txBody>
          <a:bodyPr lIns="90000"/>
          <a:lstStyle>
            <a:lvl1pPr>
              <a:defRPr sz="1333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171346"/>
            <a:ext cx="5760000" cy="257305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611093-708F-E91D-5F68-2C186173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4268" y="240863"/>
            <a:ext cx="1591733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7566EB0-4ABE-6AC1-3A2B-4C423600A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36" y="2184400"/>
            <a:ext cx="3979333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293179-6209-6441-BB8F-5550BB837859}"/>
              </a:ext>
            </a:extLst>
          </p:cNvPr>
          <p:cNvSpPr/>
          <p:nvPr userDrawn="1"/>
        </p:nvSpPr>
        <p:spPr>
          <a:xfrm>
            <a:off x="-1" y="0"/>
            <a:ext cx="12192001" cy="540000"/>
          </a:xfrm>
          <a:prstGeom prst="rect">
            <a:avLst/>
          </a:prstGeom>
          <a:gradFill flip="none" rotWithShape="1">
            <a:gsLst>
              <a:gs pos="0">
                <a:srgbClr val="284632"/>
              </a:gs>
              <a:gs pos="60000">
                <a:srgbClr val="197D46"/>
              </a:gs>
              <a:gs pos="100000">
                <a:srgbClr val="8CB400"/>
              </a:gs>
            </a:gsLst>
            <a:lin ang="30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533" tIns="44767" rIns="89533" bIns="447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</a:pPr>
            <a:endParaRPr kumimoji="1" lang="ja-JP" altLang="en-US" sz="1371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75C82502-31B9-4A78-ACC0-B88DCDE2E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" y="6625883"/>
            <a:ext cx="9467412" cy="254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E41002D-5CEB-4808-94FC-B8C768CD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5" y="79765"/>
            <a:ext cx="10515712" cy="38048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036AB2-D953-41A7-99A4-38FD1498E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170" y="41109"/>
            <a:ext cx="956828" cy="4988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49A004-D5B4-4BE7-8EFF-8FF7FECCF8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433" y="74331"/>
            <a:ext cx="575835" cy="410165"/>
          </a:xfrm>
          <a:prstGeom prst="rect">
            <a:avLst/>
          </a:prstGeom>
        </p:spPr>
      </p:pic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24BB52B5-4E2A-424A-AA46-D4F06B5ACDE2}"/>
              </a:ext>
            </a:extLst>
          </p:cNvPr>
          <p:cNvSpPr txBox="1">
            <a:spLocks/>
          </p:cNvSpPr>
          <p:nvPr userDrawn="1"/>
        </p:nvSpPr>
        <p:spPr>
          <a:xfrm>
            <a:off x="11795760" y="6470249"/>
            <a:ext cx="396240" cy="387752"/>
          </a:xfrm>
          <a:prstGeom prst="rect">
            <a:avLst/>
          </a:prstGeom>
          <a:solidFill>
            <a:srgbClr val="70AD47"/>
          </a:solidFill>
        </p:spPr>
        <p:txBody>
          <a:bodyPr wrap="none" anchor="ctr"/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130000"/>
              </a:lnSpc>
              <a:defRPr kumimoji="1" sz="1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58C93-1F1D-F24A-BD18-FA3894F4966C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6095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4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3068962"/>
            <a:ext cx="5760000" cy="442100"/>
          </a:xfrm>
        </p:spPr>
        <p:txBody>
          <a:bodyPr anchor="b"/>
          <a:lstStyle>
            <a:lvl1pPr algn="l">
              <a:defRPr sz="2667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602041"/>
            <a:ext cx="576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1" y="5774915"/>
            <a:ext cx="2743200" cy="277824"/>
          </a:xfrm>
        </p:spPr>
        <p:txBody>
          <a:bodyPr lIns="90000"/>
          <a:lstStyle>
            <a:lvl1pPr>
              <a:defRPr sz="1333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171346"/>
            <a:ext cx="5760000" cy="257305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611093-708F-E91D-5F68-2C186173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4268" y="240863"/>
            <a:ext cx="1591733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000" y="2995163"/>
            <a:ext cx="1152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000" y="3602041"/>
            <a:ext cx="1152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000" y="5754365"/>
            <a:ext cx="274320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99" y="6171341"/>
            <a:ext cx="11520000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2D6EC8EE-5D42-44FB-8E14-63F132481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4480" y="6566218"/>
            <a:ext cx="477520" cy="195814"/>
          </a:xfrm>
        </p:spPr>
        <p:txBody>
          <a:bodyPr/>
          <a:lstStyle/>
          <a:p>
            <a:pPr defTabSz="609570"/>
            <a:fld id="{2E258C93-1F1D-F24A-BD18-FA3894F4966C}" type="slidenum">
              <a:rPr lang="ja-JP" altLang="en-US" smtClean="0"/>
              <a:pPr defTabSz="60957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699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000" y="2995163"/>
            <a:ext cx="1152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000" y="3602041"/>
            <a:ext cx="1152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000" y="5754365"/>
            <a:ext cx="274320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99" y="6171341"/>
            <a:ext cx="11520000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611093-708F-E91D-5F68-2C186173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33" y="240863"/>
            <a:ext cx="198966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9F4190-2034-318E-0D7E-C457EE2D1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000" y="2995163"/>
            <a:ext cx="1152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000" y="3602041"/>
            <a:ext cx="11520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000" y="5754365"/>
            <a:ext cx="274320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99" y="6171341"/>
            <a:ext cx="11520000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611093-708F-E91D-5F68-2C186173C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33" y="240863"/>
            <a:ext cx="198966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6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001" y="2995163"/>
            <a:ext cx="9616075" cy="51590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004" y="3602041"/>
            <a:ext cx="9616073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4" indent="0" algn="ctr">
              <a:buNone/>
              <a:defRPr sz="1600"/>
            </a:lvl6pPr>
            <a:lvl7pPr marL="2743118" indent="0" algn="ctr">
              <a:buNone/>
              <a:defRPr sz="1600"/>
            </a:lvl7pPr>
            <a:lvl8pPr marL="3200304" indent="0" algn="ctr">
              <a:buNone/>
              <a:defRPr sz="1600"/>
            </a:lvl8pPr>
            <a:lvl9pPr marL="3657491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5E94D3-7B2E-9613-AC6B-89471A6C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000" y="5754365"/>
            <a:ext cx="2743200" cy="318924"/>
          </a:xfrm>
        </p:spPr>
        <p:txBody>
          <a:bodyPr lIns="90000"/>
          <a:lstStyle>
            <a:lvl1pPr>
              <a:defRPr sz="1600" b="0" i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5" name="テキスト プレースホルダー 17">
            <a:extLst>
              <a:ext uri="{FF2B5EF4-FFF2-40B4-BE49-F238E27FC236}">
                <a16:creationId xmlns:a16="http://schemas.microsoft.com/office/drawing/2014/main" id="{5ED27AC4-9ABF-3BEF-91A3-0917B4D3C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96" y="6171341"/>
            <a:ext cx="9616072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err="1"/>
              <a:t>会社名・個所名</a:t>
            </a:r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DD8442-03D8-8137-61E2-A123D7A08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4757" y="540005"/>
            <a:ext cx="1677247" cy="16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042116-DD98-65AC-D7D8-D523EA3DE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57C8C-B6D6-E045-B6A4-43A2A23E5B67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JTB Corp. all rights reserved</a:t>
            </a:r>
            <a:r>
              <a:rPr lang="en-US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042116-DD98-65AC-D7D8-D523EA3DE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000" y="3250683"/>
            <a:ext cx="816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57C8C-B6D6-E045-B6A4-43A2A23E5B67}" type="datetime4">
              <a:rPr lang="ja-JP" altLang="en-US" smtClean="0"/>
              <a:pPr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JTB Corp. all rights reserved</a:t>
            </a:r>
            <a:r>
              <a:rPr lang="en-US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214438"/>
            <a:ext cx="11520000" cy="405102"/>
          </a:xfrm>
          <a:prstGeom prst="rect">
            <a:avLst/>
          </a:prstGeom>
        </p:spPr>
        <p:txBody>
          <a:bodyPr vert="horz" wrap="square" lIns="90000" tIns="36000" rIns="91440" bIns="36000" rtlCol="0" anchor="ctr">
            <a:spAutoFit/>
          </a:bodyPr>
          <a:lstStyle/>
          <a:p>
            <a:r>
              <a:rPr lang="ja-JP" altLang="en-US"/>
              <a:t>マスタータイトルの書式設定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948529"/>
            <a:ext cx="1152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000" y="6496922"/>
            <a:ext cx="2743200" cy="211203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937EF189-C832-1B43-B303-4D26CA9C6C2F}" type="datetime4">
              <a:rPr lang="ja-JP" altLang="en-US" smtClean="0"/>
              <a:t>2025年6月28日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9312"/>
            <a:ext cx="4114800" cy="211203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r>
              <a:rPr lang="en-US" altLang="ja-JP"/>
              <a:t>copyright © JTB Corp.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800" y="6507004"/>
            <a:ext cx="2743200" cy="19581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  <p:sldLayoutId id="2147484119" r:id="rId18"/>
    <p:sldLayoutId id="2147484120" r:id="rId19"/>
    <p:sldLayoutId id="2147484121" r:id="rId20"/>
    <p:sldLayoutId id="2147484123" r:id="rId21"/>
  </p:sldLayoutIdLst>
  <p:hf hdr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kumimoji="1" sz="2400" b="1" i="0" kern="1200">
          <a:solidFill>
            <a:schemeClr val="bg1"/>
          </a:solidFill>
          <a:latin typeface="BIZ UDPGothic" panose="020B0400000000000000" pitchFamily="34" charset="-128"/>
          <a:ea typeface="BIZ UDPGothic" panose="020B0400000000000000" pitchFamily="34" charset="-128"/>
          <a:cs typeface="+mj-cs"/>
        </a:defRPr>
      </a:lvl1pPr>
    </p:titleStyle>
    <p:bodyStyle>
      <a:lvl1pPr marL="228594" indent="-228594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1pPr>
      <a:lvl2pPr marL="685782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2pPr>
      <a:lvl3pPr marL="1142966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3pPr>
      <a:lvl4pPr marL="1600152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4pPr>
      <a:lvl5pPr marL="2057339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5pPr>
      <a:lvl6pPr marL="2514525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0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4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1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C77DC8F8-E5B4-47F1-B5EE-D9457BFE62DC}"/>
              </a:ext>
            </a:extLst>
          </p:cNvPr>
          <p:cNvSpPr txBox="1">
            <a:spLocks/>
          </p:cNvSpPr>
          <p:nvPr/>
        </p:nvSpPr>
        <p:spPr>
          <a:xfrm>
            <a:off x="201735" y="13279"/>
            <a:ext cx="10515712" cy="472813"/>
          </a:xfrm>
          <a:prstGeom prst="rect">
            <a:avLst/>
          </a:prstGeom>
        </p:spPr>
        <p:txBody>
          <a:bodyPr vert="horz" wrap="square" lIns="90000" tIns="36000" rIns="91440" bIns="36000" rtlCol="0" anchor="ctr">
            <a:spAutoFit/>
          </a:bodyPr>
          <a:lstStyle>
            <a:lvl1pPr algn="l" defTabSz="91437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ja-JP" dirty="0" smtClean="0">
                <a:ea typeface="BIZ UDPゴシック"/>
              </a:rPr>
              <a:t>アグリテーブル </a:t>
            </a:r>
            <a:r>
              <a:rPr lang="ja-JP" dirty="0">
                <a:ea typeface="BIZ UDPゴシック"/>
              </a:rPr>
              <a:t>カフェ＆</a:t>
            </a:r>
            <a:r>
              <a:rPr kumimoji="1" lang="ja-JP" b="1" dirty="0">
                <a:ea typeface="BIZ UDPゴシック"/>
              </a:rPr>
              <a:t>レストラン</a:t>
            </a:r>
            <a:r>
              <a:rPr kumimoji="1" lang="ja-JP" altLang="en-US" b="1" dirty="0">
                <a:ea typeface="BIZ UDPゴシック"/>
              </a:rPr>
              <a:t>　</a:t>
            </a:r>
            <a:r>
              <a:rPr kumimoji="1" lang="en-US" altLang="ja-JP" b="1" dirty="0">
                <a:ea typeface="BIZ UDPゴシック"/>
              </a:rPr>
              <a:t>【</a:t>
            </a:r>
            <a:r>
              <a:rPr kumimoji="1" lang="ja-JP" altLang="en-US" b="1" dirty="0">
                <a:ea typeface="BIZ UDPゴシック"/>
              </a:rPr>
              <a:t>団体食事メニュー／タコライスセット</a:t>
            </a:r>
            <a:r>
              <a:rPr kumimoji="1" lang="en-US" altLang="ja-JP" b="1" dirty="0">
                <a:ea typeface="BIZ UDPゴシック"/>
              </a:rPr>
              <a:t>】</a:t>
            </a:r>
            <a:endParaRPr lang="ja-JP" altLang="en-US" dirty="0">
              <a:ea typeface="BIZ UDPゴシック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FAA17AD-609F-41D2-BE6D-5E7B36058051}"/>
              </a:ext>
            </a:extLst>
          </p:cNvPr>
          <p:cNvSpPr txBox="1"/>
          <p:nvPr/>
        </p:nvSpPr>
        <p:spPr>
          <a:xfrm>
            <a:off x="-28303" y="789695"/>
            <a:ext cx="637081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ja-JP" altLang="en-US" sz="1600"/>
              <a:t>　１．タコライスセット：</a:t>
            </a:r>
            <a:r>
              <a:rPr lang="en-US" altLang="ja-JP" sz="1600" dirty="0"/>
              <a:t>1240</a:t>
            </a:r>
            <a:r>
              <a:rPr lang="ja-JP" altLang="en-US" sz="1600"/>
              <a:t>円 税込</a:t>
            </a:r>
          </a:p>
          <a:p>
            <a:pPr rtl="0"/>
            <a:r>
              <a:rPr lang="ja-JP" altLang="en-US" sz="1600"/>
              <a:t>　　・やんばる親鶏のタコライス（レギュラーサイズ）</a:t>
            </a:r>
          </a:p>
          <a:p>
            <a:pPr rtl="0"/>
            <a:r>
              <a:rPr lang="ja-JP" altLang="en-US" sz="1600"/>
              <a:t>　　・フリードリンク（さんぴん茶、オレンジジュース、アップルジュース）</a:t>
            </a:r>
          </a:p>
          <a:p>
            <a:pPr rtl="0"/>
            <a:endParaRPr lang="ja-JP" altLang="en-US" sz="16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0C6EB3-07A6-4393-9C86-4574F9553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788" y="1785874"/>
            <a:ext cx="2692956" cy="19725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6CE1CE-F121-4189-A382-3FCA6EB492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590" y="1782023"/>
            <a:ext cx="2876643" cy="197638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481508-0312-4FAF-A4D9-0B37C842713B}"/>
              </a:ext>
            </a:extLst>
          </p:cNvPr>
          <p:cNvSpPr txBox="1"/>
          <p:nvPr/>
        </p:nvSpPr>
        <p:spPr>
          <a:xfrm>
            <a:off x="5789904" y="663503"/>
            <a:ext cx="696245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ja-JP" altLang="en-US" sz="1600"/>
              <a:t>２．タコライスとゆし豆腐セット：</a:t>
            </a:r>
            <a:r>
              <a:rPr lang="en-US" altLang="ja-JP" sz="1600" dirty="0"/>
              <a:t>1540</a:t>
            </a:r>
            <a:r>
              <a:rPr lang="ja-JP" altLang="en-US" sz="1600"/>
              <a:t>円 税込</a:t>
            </a:r>
          </a:p>
          <a:p>
            <a:pPr rtl="0"/>
            <a:r>
              <a:rPr lang="ja-JP" altLang="en-US" sz="1600"/>
              <a:t>　　　・やんばる親鶏のタコライス（レギュラーサイズ）</a:t>
            </a:r>
          </a:p>
          <a:p>
            <a:pPr rtl="0"/>
            <a:r>
              <a:rPr lang="ja-JP" altLang="en-US" sz="1600"/>
              <a:t>　　　・中華風ゆし豆腐</a:t>
            </a:r>
          </a:p>
          <a:p>
            <a:pPr rtl="0"/>
            <a:r>
              <a:rPr lang="ja-JP" altLang="en-US" sz="1600"/>
              <a:t>　　　・フリードリンク（さんぴん茶、オレンジジュース、アップルジュース）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20A29B-092D-4CD4-9D17-FC56E7442C7E}"/>
              </a:ext>
            </a:extLst>
          </p:cNvPr>
          <p:cNvSpPr txBox="1"/>
          <p:nvPr/>
        </p:nvSpPr>
        <p:spPr>
          <a:xfrm>
            <a:off x="1255704" y="3853038"/>
            <a:ext cx="6687450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ja-JP" altLang="en-US" sz="1600" dirty="0"/>
              <a:t>　　　　　　　　　　　　　　　　　</a:t>
            </a:r>
            <a:endParaRPr lang="en-US" altLang="ja-JP" sz="1600" dirty="0"/>
          </a:p>
          <a:p>
            <a:pPr rtl="0"/>
            <a:r>
              <a:rPr lang="ja-JP" altLang="en-US" sz="1600" dirty="0"/>
              <a:t>　　３．タコライスとこだわりアラカルトセット：</a:t>
            </a:r>
            <a:r>
              <a:rPr lang="en-US" altLang="ja-JP" sz="1600" dirty="0"/>
              <a:t>2240</a:t>
            </a:r>
            <a:r>
              <a:rPr lang="ja-JP" altLang="en-US" sz="1600" dirty="0"/>
              <a:t>円 税込</a:t>
            </a:r>
          </a:p>
          <a:p>
            <a:pPr rtl="0"/>
            <a:r>
              <a:rPr lang="ja-JP" altLang="en-US" sz="1600" dirty="0"/>
              <a:t>　　　　・</a:t>
            </a:r>
            <a:r>
              <a:rPr lang="ja-JP" altLang="en-US" sz="1600" dirty="0" err="1"/>
              <a:t>やんばる</a:t>
            </a:r>
            <a:r>
              <a:rPr lang="ja-JP" altLang="en-US" sz="1600" dirty="0"/>
              <a:t>親鶏のタコライス（レギュラーサイズ）</a:t>
            </a:r>
          </a:p>
          <a:p>
            <a:pPr rtl="0"/>
            <a:r>
              <a:rPr lang="ja-JP" altLang="en-US" sz="1600" dirty="0"/>
              <a:t>　　　　・中華風</a:t>
            </a:r>
            <a:r>
              <a:rPr lang="ja-JP" altLang="en-US" sz="1600" dirty="0" err="1"/>
              <a:t>ゆし</a:t>
            </a:r>
            <a:r>
              <a:rPr lang="ja-JP" altLang="en-US" sz="1600" dirty="0"/>
              <a:t>豆腐（ハーフサイズ）</a:t>
            </a:r>
          </a:p>
          <a:p>
            <a:r>
              <a:rPr lang="ja-JP" altLang="en-US" sz="1600" dirty="0"/>
              <a:t>　　　　・メンチカツ</a:t>
            </a:r>
          </a:p>
          <a:p>
            <a:pPr rtl="0"/>
            <a:r>
              <a:rPr lang="ja-JP" altLang="en-US" sz="1600" dirty="0"/>
              <a:t>　　　　・クラシックプリン</a:t>
            </a:r>
          </a:p>
          <a:p>
            <a:r>
              <a:rPr lang="ja-JP" altLang="en-US" sz="1600" dirty="0"/>
              <a:t>　　　　・フリードリンク</a:t>
            </a:r>
          </a:p>
          <a:p>
            <a:r>
              <a:rPr lang="ja-JP" altLang="en-US" sz="1600" dirty="0"/>
              <a:t>　　　　　（</a:t>
            </a:r>
            <a:r>
              <a:rPr lang="ja-JP" altLang="en-US" sz="1600" dirty="0" err="1"/>
              <a:t>さん</a:t>
            </a:r>
            <a:r>
              <a:rPr lang="ja-JP" altLang="en-US" sz="1600" dirty="0"/>
              <a:t>ぴん茶、オレンジジュース、アップルジュース）</a:t>
            </a:r>
            <a:endParaRPr lang="ja-JP" dirty="0"/>
          </a:p>
          <a:p>
            <a:pPr rtl="0"/>
            <a:endParaRPr lang="ja-JP" altLang="en-US" sz="1600" dirty="0"/>
          </a:p>
          <a:p>
            <a:pPr rtl="0"/>
            <a:endParaRPr lang="en-US" altLang="ja-JP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474D69-8EA9-D5B2-60F7-12776B3DBE53}"/>
              </a:ext>
            </a:extLst>
          </p:cNvPr>
          <p:cNvSpPr txBox="1"/>
          <p:nvPr/>
        </p:nvSpPr>
        <p:spPr>
          <a:xfrm>
            <a:off x="201736" y="6217305"/>
            <a:ext cx="86032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solidFill>
                  <a:srgbClr val="0070C0"/>
                </a:solidFill>
              </a:rPr>
              <a:t>※</a:t>
            </a:r>
            <a:r>
              <a:rPr lang="ja-JP" sz="1600">
                <a:solidFill>
                  <a:srgbClr val="0070C0"/>
                </a:solidFill>
              </a:rPr>
              <a:t>ご予算に応じてメニューの増減のご相談も承りますので、お気軽にお問い合わせください。</a:t>
            </a:r>
            <a:endParaRPr lang="en-US" altLang="ja-JP" sz="1600">
              <a:solidFill>
                <a:srgbClr val="0070C0"/>
              </a:solidFill>
            </a:endParaRPr>
          </a:p>
          <a:p>
            <a:r>
              <a:rPr lang="en-US" altLang="ja-JP" sz="1600">
                <a:solidFill>
                  <a:srgbClr val="0070C0"/>
                </a:solidFill>
              </a:rPr>
              <a:t>※</a:t>
            </a:r>
            <a:r>
              <a:rPr lang="ja-JP" altLang="en-US" sz="1600">
                <a:solidFill>
                  <a:srgbClr val="0070C0"/>
                </a:solidFill>
              </a:rPr>
              <a:t>フリードリンクのドリンク１種をコーヒーに変更する事ができます。</a:t>
            </a:r>
            <a:r>
              <a:rPr lang="ja-JP" sz="1600"/>
              <a:t>​</a:t>
            </a:r>
            <a:endParaRPr lang="ja-JP" altLang="en-US"/>
          </a:p>
        </p:txBody>
      </p:sp>
      <p:pic>
        <p:nvPicPr>
          <p:cNvPr id="4" name="図 3" descr="テーブルの上の食事&#10;&#10;AI 生成コンテンツは間違っている可能性があります。">
            <a:extLst>
              <a:ext uri="{FF2B5EF4-FFF2-40B4-BE49-F238E27FC236}">
                <a16:creationId xmlns:a16="http://schemas.microsoft.com/office/drawing/2014/main" id="{047149D1-BBAA-4E31-A806-853A76A59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906" y="4040038"/>
            <a:ext cx="2875472" cy="20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5300"/>
      </p:ext>
    </p:extLst>
  </p:cSld>
  <p:clrMapOvr>
    <a:masterClrMapping/>
  </p:clrMapOvr>
</p:sld>
</file>

<file path=ppt/theme/theme1.xml><?xml version="1.0" encoding="utf-8"?>
<a:theme xmlns:a="http://schemas.openxmlformats.org/drawingml/2006/main" name="JTB Design Colors Green">
  <a:themeElements>
    <a:clrScheme name="JTB Design Colors Green">
      <a:dk1>
        <a:srgbClr val="000000"/>
      </a:dk1>
      <a:lt1>
        <a:srgbClr val="FFFFFF"/>
      </a:lt1>
      <a:dk2>
        <a:srgbClr val="284632"/>
      </a:dk2>
      <a:lt2>
        <a:srgbClr val="197D46"/>
      </a:lt2>
      <a:accent1>
        <a:srgbClr val="284632"/>
      </a:accent1>
      <a:accent2>
        <a:srgbClr val="8CBE1E"/>
      </a:accent2>
      <a:accent3>
        <a:srgbClr val="DCDC00"/>
      </a:accent3>
      <a:accent4>
        <a:srgbClr val="005064"/>
      </a:accent4>
      <a:accent5>
        <a:srgbClr val="00C8D2"/>
      </a:accent5>
      <a:accent6>
        <a:srgbClr val="323232"/>
      </a:accent6>
      <a:hlink>
        <a:srgbClr val="6B9F25"/>
      </a:hlink>
      <a:folHlink>
        <a:srgbClr val="BA6906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55C689D-36EF-44D2-A7C3-28390B8E6689}" vid="{0A020FF8-EAA5-4ABD-8E56-D315DEFD8C6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6b396b-ce71-4894-a1f2-4205d8faa0e3" xsi:nil="true"/>
    <lcf76f155ced4ddcb4097134ff3c332f xmlns="585be448-f862-436b-9b98-e894433d3ca1">
      <Terms xmlns="http://schemas.microsoft.com/office/infopath/2007/PartnerControls"/>
    </lcf76f155ced4ddcb4097134ff3c332f>
    <SharedWithUsers xmlns="4ae15925-746b-4732-b947-150eb0910a40">
      <UserInfo>
        <DisplayName>山北 栄二郎 Eijiro Yamakita (JTB)</DisplayName>
        <AccountId>8882</AccountId>
        <AccountType/>
      </UserInfo>
      <UserInfo>
        <DisplayName>仙波翔太 Shota Semba(JTB)</DisplayName>
        <AccountId>16227</AccountId>
        <AccountType/>
      </UserInfo>
      <UserInfo>
        <DisplayName>山田 健太郎 Kentaro Yamada (JTB)</DisplayName>
        <AccountId>15928</AccountId>
        <AccountType/>
      </UserInfo>
      <UserInfo>
        <DisplayName>高橋 佑基(JTB)</DisplayName>
        <AccountId>11187</AccountId>
        <AccountType/>
      </UserInfo>
      <UserInfo>
        <DisplayName>三村 堅太(JTB)</DisplayName>
        <AccountId>11791</AccountId>
        <AccountType/>
      </UserInfo>
      <UserInfo>
        <DisplayName>櫻井 晴乃(JTB)</DisplayName>
        <AccountId>3935</AccountId>
        <AccountType/>
      </UserInfo>
      <UserInfo>
        <DisplayName>栗林 照暢(JTB)</DisplayName>
        <AccountId>14019</AccountId>
        <AccountType/>
      </UserInfo>
      <UserInfo>
        <DisplayName>和田 卓也（JTB沖縄）</DisplayName>
        <AccountId>15568</AccountId>
        <AccountType/>
      </UserInfo>
      <UserInfo>
        <DisplayName>荒井 寛子 Hiroko Arai(JTB)</DisplayName>
        <AccountId>8592</AccountId>
        <AccountType/>
      </UserInfo>
      <UserInfo>
        <DisplayName>サクジョ_水野 隆晴(JTB)</DisplayName>
        <AccountId>14424</AccountId>
        <AccountType/>
      </UserInfo>
      <UserInfo>
        <DisplayName>中村 弘子 Hiroko Nakamura(JTB)</DisplayName>
        <AccountId>9443</AccountId>
        <AccountType/>
      </UserInfo>
      <UserInfo>
        <DisplayName>大泉 智敬 Tomotaka Oizumi(JTB)</DisplayName>
        <AccountId>5013</AccountId>
        <AccountType/>
      </UserInfo>
      <UserInfo>
        <DisplayName>角田 尚美 Naomi Sumida(JTB)</DisplayName>
        <AccountId>10917</AccountId>
        <AccountType/>
      </UserInfo>
      <UserInfo>
        <DisplayName>渋谷 哲久  Tetsuhisa Shibuya(JTB)</DisplayName>
        <AccountId>14982</AccountId>
        <AccountType/>
      </UserInfo>
      <UserInfo>
        <DisplayName>田中 香純 Kasumi Tanaka(JTB)</DisplayName>
        <AccountId>2660</AccountId>
        <AccountType/>
      </UserInfo>
      <UserInfo>
        <DisplayName>牧野 文香 Fumika Makino(JTB)</DisplayName>
        <AccountId>22937</AccountId>
        <AccountType/>
      </UserInfo>
      <UserInfo>
        <DisplayName>福江 功  Isao Fukue(JTB)</DisplayName>
        <AccountId>23905</AccountId>
        <AccountType/>
      </UserInfo>
      <UserInfo>
        <DisplayName>宇野 元斎(JTB)</DisplayName>
        <AccountId>10370</AccountId>
        <AccountType/>
      </UserInfo>
      <UserInfo>
        <DisplayName>船橋 雄一(JTB)</DisplayName>
        <AccountId>29348</AccountId>
        <AccountType/>
      </UserInfo>
      <UserInfo>
        <DisplayName>元植 修治(JTB)</DisplayName>
        <AccountId>26871</AccountId>
        <AccountType/>
      </UserInfo>
      <UserInfo>
        <DisplayName>大崎 則彦(JTB)</DisplayName>
        <AccountId>13610</AccountId>
        <AccountType/>
      </UserInfo>
      <UserInfo>
        <DisplayName>明石 健太郎(JTB)</DisplayName>
        <AccountId>15709</AccountId>
        <AccountType/>
      </UserInfo>
      <UserInfo>
        <DisplayName>武田 淳 Jun Takeda (CFO)(JTB)</DisplayName>
        <AccountId>15861</AccountId>
        <AccountType/>
      </UserInfo>
      <UserInfo>
        <DisplayName>平松 育枝(JTB)</DisplayName>
        <AccountId>17561</AccountId>
        <AccountType/>
      </UserInfo>
      <UserInfo>
        <DisplayName>古宮 智(JTB)</DisplayName>
        <AccountId>36162</AccountId>
        <AccountType/>
      </UserInfo>
      <UserInfo>
        <DisplayName>沖本 哲 Satoshi Okimoto (JTB)</DisplayName>
        <AccountId>1811</AccountId>
        <AccountType/>
      </UserInfo>
      <UserInfo>
        <DisplayName>西 翼 Tsubasa Nishi (JTB)</DisplayName>
        <AccountId>3763</AccountId>
        <AccountType/>
      </UserInfo>
      <UserInfo>
        <DisplayName>樋山 由加里 Yukari Hiyama (JTB)</DisplayName>
        <AccountId>4367</AccountId>
        <AccountType/>
      </UserInfo>
      <UserInfo>
        <DisplayName>林 陽一朗(JTB)</DisplayName>
        <AccountId>12188</AccountId>
        <AccountType/>
      </UserInfo>
      <UserInfo>
        <DisplayName>櫻井 敏晴(JTB)</DisplayName>
        <AccountId>15360</AccountId>
        <AccountType/>
      </UserInfo>
      <UserInfo>
        <DisplayName>前田 輝長(JTB)</DisplayName>
        <AccountId>2300</AccountId>
        <AccountType/>
      </UserInfo>
      <UserInfo>
        <DisplayName>井上 宗樹(JTB)</DisplayName>
        <AccountId>13507</AccountId>
        <AccountType/>
      </UserInfo>
      <UserInfo>
        <DisplayName>小川 晴保(JTB)</DisplayName>
        <AccountId>11143</AccountId>
        <AccountType/>
      </UserInfo>
    </SharedWithUsers>
    <_Flow_SignoffStatus xmlns="585be448-f862-436b-9b98-e894433d3c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85F04BEF86DAD48985584112455BE00" ma:contentTypeVersion="19" ma:contentTypeDescription="新しいドキュメントを作成します。" ma:contentTypeScope="" ma:versionID="6669518ea21f5ae87fa4fd8098d85e16">
  <xsd:schema xmlns:xsd="http://www.w3.org/2001/XMLSchema" xmlns:xs="http://www.w3.org/2001/XMLSchema" xmlns:p="http://schemas.microsoft.com/office/2006/metadata/properties" xmlns:ns2="585be448-f862-436b-9b98-e894433d3ca1" xmlns:ns3="4ae15925-746b-4732-b947-150eb0910a40" xmlns:ns4="b36b396b-ce71-4894-a1f2-4205d8faa0e3" targetNamespace="http://schemas.microsoft.com/office/2006/metadata/properties" ma:root="true" ma:fieldsID="3558bab5e7f47c3daba466d783d7cd21" ns2:_="" ns3:_="" ns4:_="">
    <xsd:import namespace="585be448-f862-436b-9b98-e894433d3ca1"/>
    <xsd:import namespace="4ae15925-746b-4732-b947-150eb0910a40"/>
    <xsd:import namespace="b36b396b-ce71-4894-a1f2-4205d8faa0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be448-f862-436b-9b98-e894433d3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8c8fdf5-0e4d-4d1b-afea-4d142c480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承認の状態" ma:internalName="_x627f__x8a8d__x306e__x72b6__x614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15925-746b-4732-b947-150eb0910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b396b-ce71-4894-a1f2-4205d8faa0e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C02B2D7-57D5-46B9-B4E4-B07AF90A238C}" ma:internalName="TaxCatchAll" ma:showField="CatchAllData" ma:web="{77c8fd77-b973-4c6b-a603-2fb7e4fba5d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E6EAF5-0A45-400F-8342-A612231E1E5C}">
  <ds:schemaRefs>
    <ds:schemaRef ds:uri="4ae15925-746b-4732-b947-150eb0910a40"/>
    <ds:schemaRef ds:uri="585be448-f862-436b-9b98-e894433d3ca1"/>
    <ds:schemaRef ds:uri="b36b396b-ce71-4894-a1f2-4205d8faa0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A2712-73D2-4A00-AFC7-47B41625E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1FBE9-3C3E-47F6-B5CF-41F75645C39A}">
  <ds:schemaRefs>
    <ds:schemaRef ds:uri="4ae15925-746b-4732-b947-150eb0910a40"/>
    <ds:schemaRef ds:uri="585be448-f862-436b-9b98-e894433d3ca1"/>
    <ds:schemaRef ds:uri="b36b396b-ce71-4894-a1f2-4205d8faa0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ワイド画面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UDPGothic</vt:lpstr>
      <vt:lpstr>BIZ UDPゴシック</vt:lpstr>
      <vt:lpstr>メイリオ</vt:lpstr>
      <vt:lpstr>游ゴシック</vt:lpstr>
      <vt:lpstr>Arial</vt:lpstr>
      <vt:lpstr>JTB Design Colors Green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 哲史(JTB)</dc:creator>
  <cp:lastModifiedBy>村川 武嗣（沖縄JTB）</cp:lastModifiedBy>
  <cp:revision>123</cp:revision>
  <cp:lastPrinted>2022-06-06T23:46:11Z</cp:lastPrinted>
  <dcterms:created xsi:type="dcterms:W3CDTF">2022-03-09T01:48:54Z</dcterms:created>
  <dcterms:modified xsi:type="dcterms:W3CDTF">2025-06-28T11:40:24Z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0x010100D85F04BEF86DAD48985584112455BE00</vt:lpwstr>
  </property>
  <property fmtid="{D5CDD505-2E9C-101B-9397-08002B2CF9AE}" pid="3" name="MediaServiceImageTags">
    <vt:lpwstr/>
  </property>
</Properties>
</file>